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9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40" y="-11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7FDB0485-653A-46E4-8762-C9E69598B841}" type="datetimeFigureOut">
              <a:rPr lang="en-US"/>
              <a:pPr>
                <a:defRPr/>
              </a:pPr>
              <a:t>9/29/2011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892C0242-AEBE-4FCE-96CB-21C69D99FA8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892C0242-AEBE-4FCE-96CB-21C69D99FA8F}"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892C0242-AEBE-4FCE-96CB-21C69D99FA8F}"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892C0242-AEBE-4FCE-96CB-21C69D99FA8F}"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892C0242-AEBE-4FCE-96CB-21C69D99FA8F}"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892C0242-AEBE-4FCE-96CB-21C69D99FA8F}"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892C0242-AEBE-4FCE-96CB-21C69D99FA8F}" type="slidenum">
              <a:rPr lang="en-US" smtClean="0"/>
              <a:pPr>
                <a:defRPr/>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0" y="665967"/>
            <a:ext cx="3962400" cy="2743200"/>
          </a:xfrm>
        </p:spPr>
        <p:txBody>
          <a:bodyPr/>
          <a:lstStyle>
            <a:lvl1pPr algn="l">
              <a:defRPr/>
            </a:lvl1pPr>
          </a:lstStyle>
          <a:p>
            <a:r>
              <a:rPr lang="en-US" smtClean="0"/>
              <a:t>Click to edit Master title style</a:t>
            </a:r>
            <a:endParaRPr lang="en-US"/>
          </a:p>
        </p:txBody>
      </p:sp>
      <p:sp>
        <p:nvSpPr>
          <p:cNvPr id="3" name="Subtitle 2"/>
          <p:cNvSpPr>
            <a:spLocks noGrp="1"/>
          </p:cNvSpPr>
          <p:nvPr>
            <p:ph type="subTitle" idx="1"/>
          </p:nvPr>
        </p:nvSpPr>
        <p:spPr>
          <a:xfrm>
            <a:off x="4572000" y="3581400"/>
            <a:ext cx="39624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AD2F3FC-956B-4A50-87B5-46B4DD7D835A}" type="datetime1">
              <a:rPr lang="en-US"/>
              <a:pPr>
                <a:defRPr/>
              </a:pPr>
              <a:t>9/29/2011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B5F1BD9-D8C5-4075-8833-DF61922BFE3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745B643-7B57-4AFD-B98F-86278854311C}" type="datetime1">
              <a:rPr lang="en-US"/>
              <a:pPr>
                <a:defRPr/>
              </a:pPr>
              <a:t>9/29/2011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8A6A598-EDC8-4CC7-9B5C-BF8A755B205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C32DE54-0278-4A37-AE43-F40B648C4E56}" type="datetime1">
              <a:rPr lang="en-US"/>
              <a:pPr>
                <a:defRPr/>
              </a:pPr>
              <a:t>9/29/2011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CD8770-F58A-4994-BCFE-90CA30E183F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826CFC5-5288-49FA-872B-4CC2FCA3AEAE}" type="datetime1">
              <a:rPr lang="en-US"/>
              <a:pPr>
                <a:defRPr/>
              </a:pPr>
              <a:t>9/29/2011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1500EC6-C688-48DC-932C-884C4AAEC42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30A17FC-5B48-4E72-90C0-2BA283E203A4}" type="datetime1">
              <a:rPr lang="en-US"/>
              <a:pPr>
                <a:defRPr/>
              </a:pPr>
              <a:t>9/29/2011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D0DC430-AA9A-4469-99EA-D829A43650B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CEEF176-2A13-4D99-B5E3-D5ABCA48FA04}" type="datetime1">
              <a:rPr lang="en-US"/>
              <a:pPr>
                <a:defRPr/>
              </a:pPr>
              <a:t>9/29/2011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94D7A76-F87D-485E-B0D1-72530DF6B04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9B27D5C-F9CF-4286-A14A-1C385FF14CAB}" type="datetime1">
              <a:rPr lang="en-US"/>
              <a:pPr>
                <a:defRPr/>
              </a:pPr>
              <a:t>9/29/2011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9FABC07-BF61-4C46-86F2-396F637303A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ACEAF57-999F-4B29-A408-62F2FA66229E}" type="datetime1">
              <a:rPr lang="en-US"/>
              <a:pPr>
                <a:defRPr/>
              </a:pPr>
              <a:t>9/29/2011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0BA7576-3E9C-4308-9864-C8EEF5773CD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D291F3D-60EB-4F1B-AD57-87B02D263F07}" type="datetime1">
              <a:rPr lang="en-US"/>
              <a:pPr>
                <a:defRPr/>
              </a:pPr>
              <a:t>9/29/2011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7B0FB6F-BC93-4505-B2BE-B48AB657E7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7F531D5-9345-409B-8D4A-B2BF2EA3068D}" type="datetime1">
              <a:rPr lang="en-US"/>
              <a:pPr>
                <a:defRPr/>
              </a:pPr>
              <a:t>9/29/2011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01D3BAB-CD5B-4065-B116-A71C70B1894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DA29768-32E6-4963-8CC3-98F2BF1D7326}" type="datetime1">
              <a:rPr lang="en-US"/>
              <a:pPr>
                <a:defRPr/>
              </a:pPr>
              <a:t>9/29/2011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1F8E838-66FA-4AAB-8F25-2118F96F95E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pic>
        <p:nvPicPr>
          <p:cNvPr id="1026" name="Picture 4" descr="C:\Users\Owner\AppData\Local\Microsoft\Windows\Temporary Internet Files\Content.IE5\3CSPTC8W\MP900438723[1].jpg"/>
          <p:cNvPicPr>
            <a:picLocks noChangeAspect="1" noChangeArrowheads="1"/>
          </p:cNvPicPr>
          <p:nvPr userDrawn="1"/>
        </p:nvPicPr>
        <p:blipFill>
          <a:blip r:embed="rId13" cstate="print">
            <a:clrChange>
              <a:clrFrom>
                <a:srgbClr val="EDEEE8"/>
              </a:clrFrom>
              <a:clrTo>
                <a:srgbClr val="EDEEE8">
                  <a:alpha val="0"/>
                </a:srgbClr>
              </a:clrTo>
            </a:clrChange>
          </a:blip>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Candy Round BTN Cond" pitchFamily="34" charset="0"/>
                <a:cs typeface="+mn-cs"/>
              </a:defRPr>
            </a:lvl1pPr>
          </a:lstStyle>
          <a:p>
            <a:pPr>
              <a:defRPr/>
            </a:pPr>
            <a:fld id="{2AF390BF-FFE1-4096-A7E3-23A9B73750F2}" type="datetime1">
              <a:rPr lang="en-US"/>
              <a:pPr>
                <a:defRPr/>
              </a:pPr>
              <a:t>9/29/2011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Candy Round BTN Cond" pitchFamily="34" charset="0"/>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Candy Round BTN Cond" pitchFamily="34" charset="0"/>
                <a:cs typeface="+mn-cs"/>
              </a:defRPr>
            </a:lvl1pPr>
          </a:lstStyle>
          <a:p>
            <a:pPr>
              <a:defRPr/>
            </a:pPr>
            <a:fld id="{82B2B525-608D-4E29-8453-87DB53D90DC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hf hdr="0"/>
  <p:txStyles>
    <p:titleStyle>
      <a:lvl1pPr algn="ctr" rtl="0" fontAlgn="base">
        <a:spcBef>
          <a:spcPct val="0"/>
        </a:spcBef>
        <a:spcAft>
          <a:spcPct val="0"/>
        </a:spcAft>
        <a:defRPr sz="4400" kern="1200">
          <a:solidFill>
            <a:schemeClr val="tx1"/>
          </a:solidFill>
          <a:latin typeface="Candy Round BTN Cond" pitchFamily="34" charset="0"/>
          <a:ea typeface="+mj-ea"/>
          <a:cs typeface="+mj-cs"/>
        </a:defRPr>
      </a:lvl1pPr>
      <a:lvl2pPr algn="ctr" rtl="0" fontAlgn="base">
        <a:spcBef>
          <a:spcPct val="0"/>
        </a:spcBef>
        <a:spcAft>
          <a:spcPct val="0"/>
        </a:spcAft>
        <a:defRPr sz="4400">
          <a:solidFill>
            <a:schemeClr val="tx1"/>
          </a:solidFill>
          <a:latin typeface="Candy Round BTN Cond"/>
        </a:defRPr>
      </a:lvl2pPr>
      <a:lvl3pPr algn="ctr" rtl="0" fontAlgn="base">
        <a:spcBef>
          <a:spcPct val="0"/>
        </a:spcBef>
        <a:spcAft>
          <a:spcPct val="0"/>
        </a:spcAft>
        <a:defRPr sz="4400">
          <a:solidFill>
            <a:schemeClr val="tx1"/>
          </a:solidFill>
          <a:latin typeface="Candy Round BTN Cond"/>
        </a:defRPr>
      </a:lvl3pPr>
      <a:lvl4pPr algn="ctr" rtl="0" fontAlgn="base">
        <a:spcBef>
          <a:spcPct val="0"/>
        </a:spcBef>
        <a:spcAft>
          <a:spcPct val="0"/>
        </a:spcAft>
        <a:defRPr sz="4400">
          <a:solidFill>
            <a:schemeClr val="tx1"/>
          </a:solidFill>
          <a:latin typeface="Candy Round BTN Cond"/>
        </a:defRPr>
      </a:lvl4pPr>
      <a:lvl5pPr algn="ctr" rtl="0" fontAlgn="base">
        <a:spcBef>
          <a:spcPct val="0"/>
        </a:spcBef>
        <a:spcAft>
          <a:spcPct val="0"/>
        </a:spcAft>
        <a:defRPr sz="4400">
          <a:solidFill>
            <a:schemeClr val="tx1"/>
          </a:solidFill>
          <a:latin typeface="Candy Round BTN Cond"/>
        </a:defRPr>
      </a:lvl5pPr>
      <a:lvl6pPr marL="457200" algn="ctr" rtl="0" fontAlgn="base">
        <a:spcBef>
          <a:spcPct val="0"/>
        </a:spcBef>
        <a:spcAft>
          <a:spcPct val="0"/>
        </a:spcAft>
        <a:defRPr sz="4400">
          <a:solidFill>
            <a:schemeClr val="tx1"/>
          </a:solidFill>
          <a:latin typeface="Candy Round BTN Cond"/>
        </a:defRPr>
      </a:lvl6pPr>
      <a:lvl7pPr marL="914400" algn="ctr" rtl="0" fontAlgn="base">
        <a:spcBef>
          <a:spcPct val="0"/>
        </a:spcBef>
        <a:spcAft>
          <a:spcPct val="0"/>
        </a:spcAft>
        <a:defRPr sz="4400">
          <a:solidFill>
            <a:schemeClr val="tx1"/>
          </a:solidFill>
          <a:latin typeface="Candy Round BTN Cond"/>
        </a:defRPr>
      </a:lvl7pPr>
      <a:lvl8pPr marL="1371600" algn="ctr" rtl="0" fontAlgn="base">
        <a:spcBef>
          <a:spcPct val="0"/>
        </a:spcBef>
        <a:spcAft>
          <a:spcPct val="0"/>
        </a:spcAft>
        <a:defRPr sz="4400">
          <a:solidFill>
            <a:schemeClr val="tx1"/>
          </a:solidFill>
          <a:latin typeface="Candy Round BTN Cond"/>
        </a:defRPr>
      </a:lvl8pPr>
      <a:lvl9pPr marL="1828800" algn="ctr" rtl="0" fontAlgn="base">
        <a:spcBef>
          <a:spcPct val="0"/>
        </a:spcBef>
        <a:spcAft>
          <a:spcPct val="0"/>
        </a:spcAft>
        <a:defRPr sz="4400">
          <a:solidFill>
            <a:schemeClr val="tx1"/>
          </a:solidFill>
          <a:latin typeface="Candy Round BTN Cond"/>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Candy Round BTN Cond" pitchFamily="34" charset="0"/>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Candy Round BTN Cond" pitchFamily="34" charset="0"/>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Candy Round BTN Cond" pitchFamily="34" charset="0"/>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Candy Round BTN Cond" pitchFamily="34" charset="0"/>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Candy Round BTN Cond"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facebook.com/topic.php?uid=153592488009058&amp;topic=315"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est-translationstudies.org/resources/sites.htm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8"/>
          <p:cNvSpPr>
            <a:spLocks noGrp="1"/>
          </p:cNvSpPr>
          <p:nvPr>
            <p:ph type="ctrTitle"/>
          </p:nvPr>
        </p:nvSpPr>
        <p:spPr>
          <a:xfrm>
            <a:off x="1066800" y="666750"/>
            <a:ext cx="7467600" cy="2743200"/>
          </a:xfrm>
        </p:spPr>
        <p:txBody>
          <a:bodyPr/>
          <a:lstStyle/>
          <a:p>
            <a:r>
              <a:rPr lang="en-GB" sz="6000" b="1" smtClean="0">
                <a:solidFill>
                  <a:srgbClr val="993300"/>
                </a:solidFill>
                <a:latin typeface="Blackadder ITC" pitchFamily="82" charset="0"/>
              </a:rPr>
              <a:t>Translation Aids</a:t>
            </a:r>
          </a:p>
        </p:txBody>
      </p:sp>
      <p:sp>
        <p:nvSpPr>
          <p:cNvPr id="14338" name="Subtitle 9"/>
          <p:cNvSpPr>
            <a:spLocks noGrp="1"/>
          </p:cNvSpPr>
          <p:nvPr>
            <p:ph type="subTitle" idx="1"/>
          </p:nvPr>
        </p:nvSpPr>
        <p:spPr/>
        <p:txBody>
          <a:bodyPr/>
          <a:lstStyle/>
          <a:p>
            <a:pPr algn="ctr"/>
            <a:r>
              <a:rPr lang="en-GB" smtClean="0">
                <a:solidFill>
                  <a:srgbClr val="990000"/>
                </a:solidFill>
                <a:latin typeface="Estrangelo Edessa" pitchFamily="66" charset="0"/>
              </a:rPr>
              <a:t>Ashknaz Syuleyman </a:t>
            </a:r>
          </a:p>
          <a:p>
            <a:pPr algn="ctr"/>
            <a:r>
              <a:rPr lang="en-GB" smtClean="0">
                <a:solidFill>
                  <a:srgbClr val="990000"/>
                </a:solidFill>
                <a:latin typeface="Estrangelo Edessa" pitchFamily="66" charset="0"/>
              </a:rPr>
              <a:t>and </a:t>
            </a:r>
          </a:p>
          <a:p>
            <a:pPr algn="ctr"/>
            <a:r>
              <a:rPr lang="en-GB" smtClean="0">
                <a:solidFill>
                  <a:srgbClr val="990000"/>
                </a:solidFill>
                <a:latin typeface="Estrangelo Edessa" pitchFamily="66" charset="0"/>
              </a:rPr>
              <a:t>Charlotte Astley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GB" sz="4000" b="1" smtClean="0">
                <a:solidFill>
                  <a:srgbClr val="993300"/>
                </a:solidFill>
                <a:latin typeface="Blackadder ITC" pitchFamily="82" charset="0"/>
              </a:rPr>
              <a:t>ATA </a:t>
            </a:r>
            <a:r>
              <a:rPr lang="en-GB" sz="4000" b="1" smtClean="0">
                <a:solidFill>
                  <a:srgbClr val="993300"/>
                </a:solidFill>
                <a:latin typeface="Estrangelo Edessa" pitchFamily="66" charset="0"/>
              </a:rPr>
              <a:t> </a:t>
            </a:r>
            <a:br>
              <a:rPr lang="en-GB" sz="4000" b="1" smtClean="0">
                <a:solidFill>
                  <a:srgbClr val="993300"/>
                </a:solidFill>
                <a:latin typeface="Estrangelo Edessa" pitchFamily="66" charset="0"/>
              </a:rPr>
            </a:br>
            <a:r>
              <a:rPr lang="en-GB" sz="4000" b="1" smtClean="0">
                <a:solidFill>
                  <a:srgbClr val="993300"/>
                </a:solidFill>
                <a:latin typeface="Estrangelo Edessa" pitchFamily="66" charset="0"/>
              </a:rPr>
              <a:t>(American Translators’ Association)</a:t>
            </a:r>
            <a:endParaRPr lang="en-GB" sz="4000" b="1" smtClean="0">
              <a:solidFill>
                <a:srgbClr val="993300"/>
              </a:solidFill>
              <a:latin typeface="Blackadder ITC" pitchFamily="82" charset="0"/>
            </a:endParaRPr>
          </a:p>
        </p:txBody>
      </p:sp>
      <p:sp>
        <p:nvSpPr>
          <p:cNvPr id="15362" name="Content Placeholder 2"/>
          <p:cNvSpPr>
            <a:spLocks noGrp="1"/>
          </p:cNvSpPr>
          <p:nvPr>
            <p:ph idx="1"/>
          </p:nvPr>
        </p:nvSpPr>
        <p:spPr/>
        <p:txBody>
          <a:bodyPr/>
          <a:lstStyle/>
          <a:p>
            <a:pPr>
              <a:buFont typeface="Arial" charset="0"/>
              <a:buNone/>
            </a:pPr>
            <a:r>
              <a:rPr lang="en-GB" sz="2400" smtClean="0">
                <a:solidFill>
                  <a:srgbClr val="993300"/>
                </a:solidFill>
                <a:latin typeface="Estrangelo Edessa" pitchFamily="66" charset="0"/>
              </a:rPr>
              <a:t>Cons</a:t>
            </a:r>
          </a:p>
          <a:p>
            <a:r>
              <a:rPr lang="en-GB" sz="2400" smtClean="0">
                <a:solidFill>
                  <a:srgbClr val="993300"/>
                </a:solidFill>
                <a:latin typeface="Estrangelo Edessa" pitchFamily="66" charset="0"/>
              </a:rPr>
              <a:t>Not applicable to us, as it represents the regulations for translators in America</a:t>
            </a:r>
          </a:p>
          <a:p>
            <a:r>
              <a:rPr lang="en-GB" sz="2400" smtClean="0">
                <a:solidFill>
                  <a:srgbClr val="993300"/>
                </a:solidFill>
                <a:latin typeface="Estrangelo Edessa" pitchFamily="66" charset="0"/>
              </a:rPr>
              <a:t>Laws and regulations + qualifications needed differ wildly between countries, therefore can not help if you want to be informed about regulations in Europe</a:t>
            </a:r>
          </a:p>
          <a:p>
            <a:r>
              <a:rPr lang="en-GB" sz="2400" smtClean="0">
                <a:solidFill>
                  <a:srgbClr val="993300"/>
                </a:solidFill>
                <a:latin typeface="Estrangelo Edessa" pitchFamily="66" charset="0"/>
              </a:rPr>
              <a:t>American English</a:t>
            </a:r>
            <a:r>
              <a:rPr lang="en-GB" sz="2400" smtClean="0">
                <a:solidFill>
                  <a:srgbClr val="993300"/>
                </a:solidFill>
                <a:latin typeface="Estrangelo Edessa" pitchFamily="66" charset="0"/>
                <a:cs typeface="Times New Roman" pitchFamily="18" charset="0"/>
              </a:rPr>
              <a:t>≠ British English</a:t>
            </a:r>
          </a:p>
          <a:p>
            <a:pPr>
              <a:buFont typeface="Arial" charset="0"/>
              <a:buNone/>
            </a:pPr>
            <a:r>
              <a:rPr lang="en-GB" sz="2400" smtClean="0">
                <a:solidFill>
                  <a:srgbClr val="993300"/>
                </a:solidFill>
                <a:latin typeface="Estrangelo Edessa" pitchFamily="66" charset="0"/>
              </a:rPr>
              <a:t>Pros</a:t>
            </a:r>
          </a:p>
          <a:p>
            <a:r>
              <a:rPr lang="en-GB" sz="2400" smtClean="0">
                <a:solidFill>
                  <a:srgbClr val="993300"/>
                </a:solidFill>
                <a:latin typeface="Estrangelo Edessa" pitchFamily="66" charset="0"/>
              </a:rPr>
              <a:t>If you want to compare what the standards in the USA are, as opposed to standards of translation in Europe and if you plan to go and work there-this website could prove useful</a:t>
            </a:r>
          </a:p>
        </p:txBody>
      </p:sp>
      <p:sp>
        <p:nvSpPr>
          <p:cNvPr id="4" name="Date Placeholder 3"/>
          <p:cNvSpPr>
            <a:spLocks noGrp="1"/>
          </p:cNvSpPr>
          <p:nvPr>
            <p:ph type="dt" sz="quarter" idx="10"/>
          </p:nvPr>
        </p:nvSpPr>
        <p:spPr/>
        <p:txBody>
          <a:bodyPr/>
          <a:lstStyle/>
          <a:p>
            <a:pPr>
              <a:defRPr/>
            </a:pPr>
            <a:fld id="{9E29C8B7-DDDB-4846-98E7-E85B55AA1406}" type="datetime1">
              <a:rPr lang="en-US"/>
              <a:pPr>
                <a:defRPr/>
              </a:pPr>
              <a:t>9/29/2011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655488-4636-4062-9D9B-471E23578F8E}" type="slidenum">
              <a:rPr lang="en-US"/>
              <a:pPr>
                <a:defRPr/>
              </a:pPr>
              <a:t>2</a:t>
            </a:fld>
            <a:endParaRPr lang="en-US"/>
          </a:p>
        </p:txBody>
      </p:sp>
      <p:sp>
        <p:nvSpPr>
          <p:cNvPr id="15367" name="Text Box 7"/>
          <p:cNvSpPr txBox="1">
            <a:spLocks noChangeArrowheads="1"/>
          </p:cNvSpPr>
          <p:nvPr/>
        </p:nvSpPr>
        <p:spPr bwMode="auto">
          <a:xfrm>
            <a:off x="685800" y="1752600"/>
            <a:ext cx="3657600" cy="366713"/>
          </a:xfrm>
          <a:prstGeom prst="rect">
            <a:avLst/>
          </a:prstGeom>
          <a:noFill/>
          <a:ln w="9525">
            <a:noFill/>
            <a:miter lim="800000"/>
            <a:headEnd/>
            <a:tailEnd/>
          </a:ln>
          <a:effectLst/>
        </p:spPr>
        <p:txBody>
          <a:bodyPr>
            <a:spAutoFit/>
          </a:bodyPr>
          <a:lstStyle/>
          <a:p>
            <a:pPr>
              <a:spcBef>
                <a:spcPct val="50000"/>
              </a:spcBef>
            </a:pPr>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p:txBody>
          <a:bodyPr/>
          <a:lstStyle/>
          <a:p>
            <a:r>
              <a:rPr lang="en-GB" sz="3200" b="1" smtClean="0">
                <a:solidFill>
                  <a:srgbClr val="993300"/>
                </a:solidFill>
                <a:latin typeface="Estrangelo Edessa" pitchFamily="66" charset="0"/>
              </a:rPr>
              <a:t>CCDTI</a:t>
            </a:r>
            <a:br>
              <a:rPr lang="en-GB" sz="3200" b="1" smtClean="0">
                <a:solidFill>
                  <a:srgbClr val="993300"/>
                </a:solidFill>
                <a:latin typeface="Estrangelo Edessa" pitchFamily="66" charset="0"/>
              </a:rPr>
            </a:br>
            <a:r>
              <a:rPr lang="en-GB" sz="3200" b="1" smtClean="0">
                <a:solidFill>
                  <a:srgbClr val="993300"/>
                </a:solidFill>
                <a:latin typeface="Estrangelo Edessa" pitchFamily="66" charset="0"/>
              </a:rPr>
              <a:t>(Conferencia de centros y departamentos de Traduccion e Interpretacion del Estado Espanol)</a:t>
            </a:r>
          </a:p>
        </p:txBody>
      </p:sp>
      <p:sp>
        <p:nvSpPr>
          <p:cNvPr id="16387" name="Rectangle 3"/>
          <p:cNvSpPr>
            <a:spLocks noGrp="1"/>
          </p:cNvSpPr>
          <p:nvPr>
            <p:ph type="body" idx="1"/>
          </p:nvPr>
        </p:nvSpPr>
        <p:spPr/>
        <p:txBody>
          <a:bodyPr/>
          <a:lstStyle/>
          <a:p>
            <a:pPr>
              <a:buFont typeface="Arial" charset="0"/>
              <a:buNone/>
            </a:pPr>
            <a:r>
              <a:rPr lang="en-GB" sz="2400" smtClean="0">
                <a:solidFill>
                  <a:srgbClr val="993300"/>
                </a:solidFill>
                <a:latin typeface="Estrangelo Edessa" pitchFamily="66" charset="0"/>
              </a:rPr>
              <a:t>Cons:</a:t>
            </a:r>
          </a:p>
          <a:p>
            <a:r>
              <a:rPr lang="en-GB" sz="2400" smtClean="0">
                <a:solidFill>
                  <a:srgbClr val="993300"/>
                </a:solidFill>
                <a:latin typeface="Estrangelo Edessa" pitchFamily="66" charset="0"/>
              </a:rPr>
              <a:t>Not very useful as a learning resource. No links to on-line dictionaries.</a:t>
            </a:r>
          </a:p>
          <a:p>
            <a:endParaRPr lang="en-GB" sz="2400" smtClean="0">
              <a:solidFill>
                <a:srgbClr val="993300"/>
              </a:solidFill>
              <a:latin typeface="Estrangelo Edessa" pitchFamily="66" charset="0"/>
            </a:endParaRPr>
          </a:p>
          <a:p>
            <a:pPr>
              <a:buFont typeface="Arial" charset="0"/>
              <a:buNone/>
            </a:pPr>
            <a:r>
              <a:rPr lang="en-GB" sz="2400" smtClean="0">
                <a:solidFill>
                  <a:srgbClr val="993300"/>
                </a:solidFill>
                <a:latin typeface="Estrangelo Edessa" pitchFamily="66" charset="0"/>
              </a:rPr>
              <a:t>Pros:</a:t>
            </a:r>
          </a:p>
          <a:p>
            <a:r>
              <a:rPr lang="en-GB" sz="2400" smtClean="0">
                <a:solidFill>
                  <a:srgbClr val="993300"/>
                </a:solidFill>
                <a:latin typeface="Estrangelo Edessa" pitchFamily="66" charset="0"/>
              </a:rPr>
              <a:t>Useful if you want to have a degree in Translation Studies, as it lists some universities which offer this course. (ps:Alcala de Henares was not on the list and it offers a Translation Studies degree, so don’t know how useful it is really, but a good starting point, I guess).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p:txBody>
          <a:bodyPr/>
          <a:lstStyle/>
          <a:p>
            <a:r>
              <a:rPr lang="en-GB" sz="3600" b="1" smtClean="0">
                <a:solidFill>
                  <a:srgbClr val="993300"/>
                </a:solidFill>
                <a:latin typeface="Estrangelo Edessa" pitchFamily="66" charset="0"/>
              </a:rPr>
              <a:t>EST </a:t>
            </a:r>
            <a:br>
              <a:rPr lang="en-GB" sz="3600" b="1" smtClean="0">
                <a:solidFill>
                  <a:srgbClr val="993300"/>
                </a:solidFill>
                <a:latin typeface="Estrangelo Edessa" pitchFamily="66" charset="0"/>
              </a:rPr>
            </a:br>
            <a:r>
              <a:rPr lang="en-GB" sz="3600" b="1" smtClean="0">
                <a:solidFill>
                  <a:srgbClr val="993300"/>
                </a:solidFill>
                <a:latin typeface="Estrangelo Edessa" pitchFamily="66" charset="0"/>
              </a:rPr>
              <a:t>(European Society for Translation Studies)</a:t>
            </a:r>
          </a:p>
        </p:txBody>
      </p:sp>
      <p:sp>
        <p:nvSpPr>
          <p:cNvPr id="17411" name="Rectangle 3"/>
          <p:cNvSpPr>
            <a:spLocks noGrp="1"/>
          </p:cNvSpPr>
          <p:nvPr>
            <p:ph type="body" idx="1"/>
          </p:nvPr>
        </p:nvSpPr>
        <p:spPr/>
        <p:txBody>
          <a:bodyPr/>
          <a:lstStyle/>
          <a:p>
            <a:pPr>
              <a:buFont typeface="Arial" charset="0"/>
              <a:buNone/>
            </a:pPr>
            <a:r>
              <a:rPr lang="en-GB" sz="2000" smtClean="0">
                <a:solidFill>
                  <a:srgbClr val="993300"/>
                </a:solidFill>
                <a:latin typeface="Estrangelo Edessa" pitchFamily="66" charset="0"/>
              </a:rPr>
              <a:t>Cons:</a:t>
            </a:r>
          </a:p>
          <a:p>
            <a:r>
              <a:rPr lang="en-GB" sz="2000" smtClean="0">
                <a:solidFill>
                  <a:srgbClr val="993300"/>
                </a:solidFill>
                <a:latin typeface="Estrangelo Edessa" pitchFamily="66" charset="0"/>
              </a:rPr>
              <a:t>No links to on-line dictionaries ect.</a:t>
            </a:r>
          </a:p>
          <a:p>
            <a:pPr>
              <a:buFont typeface="Arial" charset="0"/>
              <a:buNone/>
            </a:pPr>
            <a:r>
              <a:rPr lang="en-GB" sz="2000" smtClean="0">
                <a:solidFill>
                  <a:srgbClr val="993300"/>
                </a:solidFill>
                <a:latin typeface="Estrangelo Edessa" pitchFamily="66" charset="0"/>
              </a:rPr>
              <a:t>Pros:</a:t>
            </a:r>
          </a:p>
          <a:p>
            <a:r>
              <a:rPr lang="en-GB" sz="2000" smtClean="0">
                <a:solidFill>
                  <a:srgbClr val="993300"/>
                </a:solidFill>
                <a:latin typeface="Estrangelo Edessa" pitchFamily="66" charset="0"/>
              </a:rPr>
              <a:t>It has its own Facebook page, where you can ask questions related to translation studies and the research going on in the field at the moment ( For example: </a:t>
            </a:r>
            <a:r>
              <a:rPr lang="en-GB" sz="2000" smtClean="0">
                <a:solidFill>
                  <a:schemeClr val="bg2"/>
                </a:solidFill>
                <a:latin typeface="Estrangelo Edessa" pitchFamily="66" charset="0"/>
                <a:hlinkClick r:id="rId3"/>
              </a:rPr>
              <a:t>https://www.facebook.com/topic.php?uid=153592488009058&amp;topic=315</a:t>
            </a:r>
            <a:r>
              <a:rPr lang="en-GB" sz="2000" smtClean="0">
                <a:solidFill>
                  <a:srgbClr val="990000"/>
                </a:solidFill>
                <a:latin typeface="Estrangelo Edessa" pitchFamily="66" charset="0"/>
              </a:rPr>
              <a:t> )</a:t>
            </a:r>
          </a:p>
          <a:p>
            <a:r>
              <a:rPr lang="en-GB" sz="2000" smtClean="0">
                <a:solidFill>
                  <a:srgbClr val="993300"/>
                </a:solidFill>
                <a:latin typeface="Estrangelo Edessa" pitchFamily="66" charset="0"/>
              </a:rPr>
              <a:t>It offers a lot of information related to translation competions, grants to study translation etc.</a:t>
            </a:r>
          </a:p>
          <a:p>
            <a:r>
              <a:rPr lang="en-GB" sz="2000" smtClean="0">
                <a:solidFill>
                  <a:srgbClr val="993300"/>
                </a:solidFill>
                <a:latin typeface="Estrangelo Edessa" pitchFamily="66" charset="0"/>
              </a:rPr>
              <a:t>It also provides links to other associations which are related to translation in several different languages : Japan Association for Interpretation Studies, Korean Society of Conference Interpretation, International Association of Translation and Interpreting Studies, etc.  </a:t>
            </a:r>
            <a:r>
              <a:rPr lang="en-GB" sz="2000" smtClean="0">
                <a:solidFill>
                  <a:schemeClr val="accent1"/>
                </a:solidFill>
                <a:latin typeface="Estrangelo Edessa" pitchFamily="66" charset="0"/>
              </a:rPr>
              <a:t>(</a:t>
            </a:r>
            <a:r>
              <a:rPr lang="en-GB" sz="2000" smtClean="0">
                <a:solidFill>
                  <a:schemeClr val="accent1"/>
                </a:solidFill>
                <a:latin typeface="Estrangelo Edessa" pitchFamily="66" charset="0"/>
                <a:hlinkClick r:id="rId4"/>
              </a:rPr>
              <a:t>http://www.est-translationstudies.org/resources/sites.html</a:t>
            </a:r>
            <a:r>
              <a:rPr lang="en-GB" sz="2000" smtClean="0">
                <a:solidFill>
                  <a:schemeClr val="accent1"/>
                </a:solidFill>
                <a:latin typeface="Estrangelo Edessa" pitchFamily="66" charset="0"/>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p:nvPr>
        </p:nvSpPr>
        <p:spPr/>
        <p:txBody>
          <a:bodyPr/>
          <a:lstStyle/>
          <a:p>
            <a:r>
              <a:rPr lang="en-GB" sz="3600" b="1" smtClean="0">
                <a:solidFill>
                  <a:srgbClr val="993300"/>
                </a:solidFill>
                <a:latin typeface="Estrangelo Edessa" pitchFamily="66" charset="0"/>
              </a:rPr>
              <a:t>EU</a:t>
            </a:r>
            <a:br>
              <a:rPr lang="en-GB" sz="3600" b="1" smtClean="0">
                <a:solidFill>
                  <a:srgbClr val="993300"/>
                </a:solidFill>
                <a:latin typeface="Estrangelo Edessa" pitchFamily="66" charset="0"/>
              </a:rPr>
            </a:br>
            <a:r>
              <a:rPr lang="en-GB" sz="3600" b="1" smtClean="0">
                <a:solidFill>
                  <a:srgbClr val="993300"/>
                </a:solidFill>
                <a:latin typeface="Estrangelo Edessa" pitchFamily="66" charset="0"/>
              </a:rPr>
              <a:t>(ec.europa.eu/translation/language_aids)</a:t>
            </a:r>
          </a:p>
        </p:txBody>
      </p:sp>
      <p:sp>
        <p:nvSpPr>
          <p:cNvPr id="18435" name="Rectangle 3"/>
          <p:cNvSpPr>
            <a:spLocks noGrp="1"/>
          </p:cNvSpPr>
          <p:nvPr>
            <p:ph type="body" idx="1"/>
          </p:nvPr>
        </p:nvSpPr>
        <p:spPr/>
        <p:txBody>
          <a:bodyPr/>
          <a:lstStyle/>
          <a:p>
            <a:pPr>
              <a:lnSpc>
                <a:spcPct val="80000"/>
              </a:lnSpc>
              <a:buFont typeface="Arial" charset="0"/>
              <a:buNone/>
            </a:pPr>
            <a:r>
              <a:rPr lang="en-GB" sz="2800" smtClean="0">
                <a:solidFill>
                  <a:srgbClr val="993300"/>
                </a:solidFill>
                <a:latin typeface="Estrangelo Edessa" pitchFamily="66" charset="0"/>
              </a:rPr>
              <a:t>Also a very good and useful website.</a:t>
            </a:r>
          </a:p>
          <a:p>
            <a:pPr>
              <a:lnSpc>
                <a:spcPct val="80000"/>
              </a:lnSpc>
              <a:buFont typeface="Arial" charset="0"/>
              <a:buNone/>
            </a:pPr>
            <a:r>
              <a:rPr lang="en-GB" sz="2800" smtClean="0">
                <a:solidFill>
                  <a:srgbClr val="993300"/>
                </a:solidFill>
                <a:latin typeface="Estrangelo Edessa" pitchFamily="66" charset="0"/>
              </a:rPr>
              <a:t>Cons:</a:t>
            </a:r>
          </a:p>
          <a:p>
            <a:pPr>
              <a:lnSpc>
                <a:spcPct val="80000"/>
              </a:lnSpc>
            </a:pPr>
            <a:r>
              <a:rPr lang="en-GB" sz="2800" smtClean="0">
                <a:solidFill>
                  <a:srgbClr val="993300"/>
                </a:solidFill>
                <a:latin typeface="Estrangelo Edessa" pitchFamily="66" charset="0"/>
              </a:rPr>
              <a:t>Some of the links provided are not working properly.</a:t>
            </a:r>
          </a:p>
          <a:p>
            <a:pPr>
              <a:lnSpc>
                <a:spcPct val="80000"/>
              </a:lnSpc>
              <a:buFont typeface="Arial" charset="0"/>
              <a:buNone/>
            </a:pPr>
            <a:r>
              <a:rPr lang="en-GB" sz="2800" smtClean="0">
                <a:solidFill>
                  <a:srgbClr val="993300"/>
                </a:solidFill>
                <a:latin typeface="Estrangelo Edessa" pitchFamily="66" charset="0"/>
              </a:rPr>
              <a:t>Pros:</a:t>
            </a:r>
          </a:p>
          <a:p>
            <a:pPr>
              <a:lnSpc>
                <a:spcPct val="80000"/>
              </a:lnSpc>
            </a:pPr>
            <a:r>
              <a:rPr lang="en-GB" sz="2800" smtClean="0">
                <a:solidFill>
                  <a:srgbClr val="993300"/>
                </a:solidFill>
                <a:latin typeface="Estrangelo Edessa" pitchFamily="66" charset="0"/>
              </a:rPr>
              <a:t>Many, many links in several different languages and it is a huge plus that you get links in whichever language, which can help you if you translate something in a specific area (i.e. links for agriculture, medicine and other areas, also including official country statistics)</a:t>
            </a:r>
          </a:p>
          <a:p>
            <a:pPr>
              <a:lnSpc>
                <a:spcPct val="80000"/>
              </a:lnSpc>
            </a:pPr>
            <a:r>
              <a:rPr lang="en-GB" sz="2800" smtClean="0">
                <a:solidFill>
                  <a:srgbClr val="993300"/>
                </a:solidFill>
                <a:latin typeface="Estrangelo Edessa" pitchFamily="66" charset="0"/>
              </a:rPr>
              <a:t>Links to on-line dictionaries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p:txBody>
          <a:bodyPr/>
          <a:lstStyle/>
          <a:p>
            <a:r>
              <a:rPr lang="en-GB" b="1" smtClean="0">
                <a:solidFill>
                  <a:srgbClr val="993300"/>
                </a:solidFill>
                <a:latin typeface="Estrangelo Edessa" pitchFamily="66" charset="0"/>
              </a:rPr>
              <a:t>ACETT</a:t>
            </a:r>
            <a:r>
              <a:rPr lang="en-GB" smtClean="0">
                <a:latin typeface="Candy Round BTN Cond"/>
              </a:rPr>
              <a:t> </a:t>
            </a:r>
          </a:p>
        </p:txBody>
      </p:sp>
      <p:sp>
        <p:nvSpPr>
          <p:cNvPr id="19459" name="Rectangle 3"/>
          <p:cNvSpPr>
            <a:spLocks noGrp="1"/>
          </p:cNvSpPr>
          <p:nvPr>
            <p:ph type="body" idx="1"/>
          </p:nvPr>
        </p:nvSpPr>
        <p:spPr/>
        <p:txBody>
          <a:bodyPr/>
          <a:lstStyle/>
          <a:p>
            <a:pPr>
              <a:buFont typeface="Arial" charset="0"/>
              <a:buNone/>
            </a:pPr>
            <a:r>
              <a:rPr lang="en-GB" sz="2400" smtClean="0">
                <a:solidFill>
                  <a:srgbClr val="993300"/>
                </a:solidFill>
                <a:latin typeface="Estrangelo Edessa" pitchFamily="66" charset="0"/>
              </a:rPr>
              <a:t>Cons: </a:t>
            </a:r>
          </a:p>
          <a:p>
            <a:r>
              <a:rPr lang="en-GB" sz="2400" smtClean="0">
                <a:solidFill>
                  <a:srgbClr val="993300"/>
                </a:solidFill>
                <a:latin typeface="Estrangelo Edessa" pitchFamily="66" charset="0"/>
              </a:rPr>
              <a:t>However it does not provide much actual information, only links to other sites where we can find the information.  Also the layout of the page is confusing and not very clear.</a:t>
            </a:r>
          </a:p>
          <a:p>
            <a:pPr>
              <a:buFont typeface="Arial" charset="0"/>
              <a:buNone/>
            </a:pPr>
            <a:r>
              <a:rPr lang="en-GB" sz="2400" smtClean="0">
                <a:solidFill>
                  <a:srgbClr val="993300"/>
                </a:solidFill>
                <a:latin typeface="Estrangelo Edessa" pitchFamily="66" charset="0"/>
              </a:rPr>
              <a:t>Pros:</a:t>
            </a:r>
          </a:p>
          <a:p>
            <a:r>
              <a:rPr lang="en-GB" sz="2400" smtClean="0">
                <a:solidFill>
                  <a:srgbClr val="993300"/>
                </a:solidFill>
                <a:latin typeface="Estrangelo Edessa" pitchFamily="66" charset="0"/>
              </a:rPr>
              <a:t>It provides links to dictionaries of common mistakes when translating from Spanish to English which would be very useful for a subject such as ours. </a:t>
            </a:r>
          </a:p>
          <a:p>
            <a:r>
              <a:rPr lang="en-GB" sz="2400" smtClean="0">
                <a:solidFill>
                  <a:srgbClr val="993300"/>
                </a:solidFill>
                <a:latin typeface="Estrangelo Edessa" pitchFamily="66" charset="0"/>
              </a:rPr>
              <a:t>Link for a list of conferences. </a:t>
            </a:r>
          </a:p>
          <a:p>
            <a:r>
              <a:rPr lang="en-GB" sz="2400" smtClean="0">
                <a:solidFill>
                  <a:srgbClr val="993300"/>
                </a:solidFill>
                <a:latin typeface="Estrangelo Edessa" pitchFamily="66" charset="0"/>
              </a:rPr>
              <a:t>List of courses and contact details</a:t>
            </a:r>
          </a:p>
          <a:p>
            <a:r>
              <a:rPr lang="en-GB" sz="2400" smtClean="0">
                <a:solidFill>
                  <a:srgbClr val="993300"/>
                </a:solidFill>
                <a:latin typeface="Estrangelo Edessa" pitchFamily="66" charset="0"/>
              </a:rPr>
              <a:t>Becas, ayudas y premios. </a:t>
            </a:r>
          </a:p>
          <a:p>
            <a:r>
              <a:rPr lang="en-GB" sz="2400" smtClean="0">
                <a:solidFill>
                  <a:srgbClr val="993300"/>
                </a:solidFill>
                <a:latin typeface="Estrangelo Edessa" pitchFamily="66" charset="0"/>
              </a:rPr>
              <a:t>Virtual classrooms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TotalTime>
  <Words>445</Words>
  <Application>Microsoft Office PowerPoint</Application>
  <PresentationFormat>On-screen Show (4:3)</PresentationFormat>
  <Paragraphs>48</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Translation Aids</vt:lpstr>
      <vt:lpstr>ATA   (American Translators’ Association)</vt:lpstr>
      <vt:lpstr>CCDTI (Conferencia de centros y departamentos de Traduccion e Interpretacion del Estado Espanol)</vt:lpstr>
      <vt:lpstr>EST  (European Society for Translation Studies)</vt:lpstr>
      <vt:lpstr>EU (ec.europa.eu/translation/language_aids)</vt:lpstr>
      <vt:lpstr>ACETT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User</cp:lastModifiedBy>
  <cp:revision>5</cp:revision>
  <dcterms:created xsi:type="dcterms:W3CDTF">2011-08-04T17:24:11Z</dcterms:created>
  <dcterms:modified xsi:type="dcterms:W3CDTF">2011-09-29T07:26:27Z</dcterms:modified>
</cp:coreProperties>
</file>